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59" r:id="rId4"/>
    <p:sldId id="297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7AAA"/>
    <a:srgbClr val="436594"/>
    <a:srgbClr val="364F7F"/>
    <a:srgbClr val="22285B"/>
    <a:srgbClr val="7A99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23"/>
    <p:restoredTop sz="91197"/>
  </p:normalViewPr>
  <p:slideViewPr>
    <p:cSldViewPr snapToGrid="0" snapToObjects="1">
      <p:cViewPr>
        <p:scale>
          <a:sx n="108" d="100"/>
          <a:sy n="108" d="100"/>
        </p:scale>
        <p:origin x="29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9CF200-BD62-9646-AF85-F0A9DBB4DB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CE912-520A-9B49-B2B5-0B79AAEE4D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EC6D0-46F2-0245-ACB2-8283B40CE266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CB3A2D-DA21-794D-8272-927CDB5301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AD60D-F4FE-BD48-8FC6-FC616D3EC1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A294D-7113-A546-A00B-0F3B8CDB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888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55D6F-61E9-5844-A948-3D60F12D78FF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AF9BB-226F-4C40-82F5-D3275512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631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AF9BB-226F-4C40-82F5-D327551257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43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E7D7-63CB-D641-82E8-CCA3E9041172}" type="datetime1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DCE-6F27-2E4E-BCEC-2B807AB8F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6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8EC06-694C-614E-BC81-20A2B770A1B6}" type="datetime1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DCE-6F27-2E4E-BCEC-2B807AB8F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6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16B3-C73F-934D-9D76-D4174A093F60}" type="datetime1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DCE-6F27-2E4E-BCEC-2B807AB8F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62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A756-9EC9-E849-BE91-FB57BEED65AE}" type="datetime1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DCE-6F27-2E4E-BCEC-2B807AB8F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31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7A95-A2BF-9A44-9F4F-BF74D66CDA07}" type="datetime1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DCE-6F27-2E4E-BCEC-2B807AB8F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09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79E0-B874-2340-9036-796AFAB065E5}" type="datetime1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DCE-6F27-2E4E-BCEC-2B807AB8F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21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716D-B396-154D-BE8C-04011ED0DBD0}" type="datetime1">
              <a:rPr lang="en-US" smtClean="0"/>
              <a:t>5/3/22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DCE-6F27-2E4E-BCEC-2B807AB8F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5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C086C-F2C0-6B43-A4D1-23CC732848DB}" type="datetime1">
              <a:rPr lang="en-US" smtClean="0"/>
              <a:t>5/3/22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DCE-6F27-2E4E-BCEC-2B807AB8F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71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EE2EA-7C95-6040-95EA-C2C3CADB5A03}" type="datetime1">
              <a:rPr lang="en-US" smtClean="0"/>
              <a:t>5/3/22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DCE-6F27-2E4E-BCEC-2B807AB8F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42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1A05C-7603-A14D-8183-75435CEFC27B}" type="datetime1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DCE-6F27-2E4E-BCEC-2B807AB8F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0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4595-0E81-764D-8F99-DF27C5AFEACC}" type="datetime1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DCE-6F27-2E4E-BCEC-2B807AB8F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82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212F7-59C5-0B4C-BB90-A7075C3F6D73}" type="datetime1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DEDCE-6F27-2E4E-BCEC-2B807AB8F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9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iceplussss/APC523Project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892BC2-EDEC-D74B-A6FB-FCC3C0A87CD0}"/>
              </a:ext>
            </a:extLst>
          </p:cNvPr>
          <p:cNvSpPr txBox="1"/>
          <p:nvPr/>
        </p:nvSpPr>
        <p:spPr>
          <a:xfrm>
            <a:off x="2735013" y="182980"/>
            <a:ext cx="346120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rgbClr val="407AAA"/>
                </a:solidFill>
                <a:latin typeface="Times" pitchFamily="2" charset="0"/>
              </a:rPr>
              <a:t>MD Simulator</a:t>
            </a:r>
          </a:p>
          <a:p>
            <a:pPr algn="ctr"/>
            <a:r>
              <a:rPr lang="en-US" sz="2400" dirty="0">
                <a:latin typeface="Times" pitchFamily="2" charset="0"/>
              </a:rPr>
              <a:t>Final Project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of APC 523</a:t>
            </a:r>
            <a:endParaRPr lang="en-US" sz="2400" dirty="0">
              <a:latin typeface="Time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33855-F475-AD41-9374-72114C415AD9}"/>
              </a:ext>
            </a:extLst>
          </p:cNvPr>
          <p:cNvSpPr txBox="1"/>
          <p:nvPr/>
        </p:nvSpPr>
        <p:spPr>
          <a:xfrm>
            <a:off x="6583493" y="774756"/>
            <a:ext cx="3146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" pitchFamily="2" charset="0"/>
              </a:rPr>
              <a:t>Bingjia</a:t>
            </a:r>
            <a:r>
              <a:rPr lang="en-US" sz="2400" dirty="0">
                <a:latin typeface="Times" pitchFamily="2" charset="0"/>
              </a:rPr>
              <a:t> Yang 	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839B2-3943-C943-A59C-0C98257C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DCE-6F27-2E4E-BCEC-2B807AB8FDA0}" type="slidenum">
              <a:rPr lang="en-US" smtClean="0"/>
              <a:t>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D7409-0A69-F61E-6FDD-051C78D4AA5A}"/>
              </a:ext>
            </a:extLst>
          </p:cNvPr>
          <p:cNvSpPr/>
          <p:nvPr/>
        </p:nvSpPr>
        <p:spPr>
          <a:xfrm>
            <a:off x="2347737" y="1225528"/>
            <a:ext cx="4448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iceplussss</a:t>
            </a:r>
            <a:r>
              <a:rPr lang="en-US" dirty="0">
                <a:hlinkClick r:id="rId2"/>
              </a:rPr>
              <a:t>/APC523Project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1C5E2-1B09-BB60-E92C-41E261100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549" y="1858802"/>
            <a:ext cx="7245146" cy="42244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D1A991-8BB8-EB87-F5D1-3AC7AF601B17}"/>
              </a:ext>
            </a:extLst>
          </p:cNvPr>
          <p:cNvSpPr/>
          <p:nvPr/>
        </p:nvSpPr>
        <p:spPr>
          <a:xfrm>
            <a:off x="1242186" y="6083371"/>
            <a:ext cx="70835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Cover art generated by Disco Diffusion v5.2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keywords: a single molecule, ocean, lonely, cyberpunk, by watercolor)</a:t>
            </a:r>
          </a:p>
        </p:txBody>
      </p:sp>
    </p:spTree>
    <p:extLst>
      <p:ext uri="{BB962C8B-B14F-4D97-AF65-F5344CB8AC3E}">
        <p14:creationId xmlns:p14="http://schemas.microsoft.com/office/powerpoint/2010/main" val="281181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32652A-E6B9-0242-B557-BF4C0E335CCE}"/>
              </a:ext>
            </a:extLst>
          </p:cNvPr>
          <p:cNvSpPr/>
          <p:nvPr/>
        </p:nvSpPr>
        <p:spPr>
          <a:xfrm>
            <a:off x="2555010" y="68463"/>
            <a:ext cx="38737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" pitchFamily="2" charset="0"/>
              </a:rPr>
              <a:t>Examples</a:t>
            </a:r>
            <a:r>
              <a:rPr lang="en-US" altLang="zh-CN" sz="3200" dirty="0">
                <a:latin typeface="Times" pitchFamily="2" charset="0"/>
              </a:rPr>
              <a:t>:</a:t>
            </a:r>
            <a:r>
              <a:rPr lang="zh-CN" altLang="en-US" sz="3200" dirty="0">
                <a:latin typeface="Times" pitchFamily="2" charset="0"/>
              </a:rPr>
              <a:t> </a:t>
            </a:r>
            <a:r>
              <a:rPr lang="en-US" sz="3200" dirty="0">
                <a:latin typeface="Times" pitchFamily="2" charset="0"/>
              </a:rPr>
              <a:t>Case study</a:t>
            </a:r>
          </a:p>
          <a:p>
            <a:endParaRPr lang="en-US" sz="3200" dirty="0">
              <a:latin typeface="Times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74B84-7AC7-6863-D3CF-D205537CA88E}"/>
              </a:ext>
            </a:extLst>
          </p:cNvPr>
          <p:cNvSpPr txBox="1"/>
          <p:nvPr/>
        </p:nvSpPr>
        <p:spPr>
          <a:xfrm>
            <a:off x="849160" y="1253847"/>
            <a:ext cx="7285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A sample problem: 108 </a:t>
            </a:r>
            <a:r>
              <a:rPr lang="en-US" dirty="0" err="1">
                <a:latin typeface="Times" pitchFamily="2" charset="0"/>
              </a:rPr>
              <a:t>Ar</a:t>
            </a:r>
            <a:r>
              <a:rPr lang="en-US" dirty="0">
                <a:latin typeface="Times" pitchFamily="2" charset="0"/>
              </a:rPr>
              <a:t> atoms interacting with Lennard-Jones potential (coefficients: </a:t>
            </a:r>
            <a:r>
              <a:rPr lang="el-GR" dirty="0">
                <a:latin typeface="Times" pitchFamily="2" charset="0"/>
              </a:rPr>
              <a:t>ε = 0.01</a:t>
            </a:r>
            <a:r>
              <a:rPr lang="en-US" dirty="0">
                <a:latin typeface="Times" pitchFamily="2" charset="0"/>
              </a:rPr>
              <a:t>eV, </a:t>
            </a:r>
            <a:r>
              <a:rPr lang="el-GR" dirty="0">
                <a:latin typeface="Times" pitchFamily="2" charset="0"/>
              </a:rPr>
              <a:t>σ = 3.405 ̊</a:t>
            </a:r>
            <a:r>
              <a:rPr lang="en-US" dirty="0">
                <a:latin typeface="Times" pitchFamily="2" charset="0"/>
              </a:rPr>
              <a:t>A and cutoff=8 ̊A). </a:t>
            </a:r>
          </a:p>
          <a:p>
            <a:r>
              <a:rPr lang="en-US" dirty="0">
                <a:latin typeface="Times" pitchFamily="2" charset="0"/>
              </a:rPr>
              <a:t>The </a:t>
            </a:r>
            <a:r>
              <a:rPr lang="en-US" i="1" dirty="0" err="1">
                <a:latin typeface="Times" pitchFamily="2" charset="0"/>
              </a:rPr>
              <a:t>json</a:t>
            </a:r>
            <a:r>
              <a:rPr lang="en-US" dirty="0">
                <a:latin typeface="Times" pitchFamily="2" charset="0"/>
              </a:rPr>
              <a:t> input is as follows: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9E141-22F7-D966-5581-A77B94550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67" y="2492846"/>
            <a:ext cx="3376615" cy="2939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FB1AE9-BB2C-2FC2-EF01-055805F0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082" y="2364541"/>
            <a:ext cx="4375635" cy="33237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7A54F9-0A0A-321F-9FFC-A8CC46D8269A}"/>
              </a:ext>
            </a:extLst>
          </p:cNvPr>
          <p:cNvSpPr/>
          <p:nvPr/>
        </p:nvSpPr>
        <p:spPr>
          <a:xfrm>
            <a:off x="902773" y="5747658"/>
            <a:ext cx="7285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</a:rPr>
              <a:t>The Radial distribution function (RDF) calculated by </a:t>
            </a:r>
            <a:r>
              <a:rPr lang="en-US" b="1" dirty="0">
                <a:solidFill>
                  <a:srgbClr val="407AAA"/>
                </a:solidFill>
                <a:latin typeface="Times" pitchFamily="2" charset="0"/>
              </a:rPr>
              <a:t>MDS</a:t>
            </a:r>
            <a:r>
              <a:rPr lang="en-US" dirty="0">
                <a:latin typeface="Times" pitchFamily="2" charset="0"/>
              </a:rPr>
              <a:t> using NVE ensemble shows a good agreement with the reference data.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AAAC19-988A-3AE0-DC69-1B99CF1816FF}"/>
              </a:ext>
            </a:extLst>
          </p:cNvPr>
          <p:cNvSpPr/>
          <p:nvPr/>
        </p:nvSpPr>
        <p:spPr>
          <a:xfrm>
            <a:off x="-26510" y="6550223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MR10"/>
              </a:rPr>
              <a:t>reference data: Rahman, A., 1964. Correlations in the motion of atoms in liquid argon. Physical review, 136(2A), p.A405. 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D552C5-5D39-EBD9-E4A2-E68550D22D7D}"/>
              </a:ext>
            </a:extLst>
          </p:cNvPr>
          <p:cNvSpPr/>
          <p:nvPr/>
        </p:nvSpPr>
        <p:spPr>
          <a:xfrm>
            <a:off x="2201565" y="532635"/>
            <a:ext cx="4381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Data at </a:t>
            </a:r>
            <a:r>
              <a:rPr lang="en-US" i="1" dirty="0">
                <a:solidFill>
                  <a:srgbClr val="24292F"/>
                </a:solidFill>
                <a:latin typeface="-apple-system"/>
              </a:rPr>
              <a:t>./example/</a:t>
            </a:r>
            <a:r>
              <a:rPr lang="en-US" i="1" dirty="0" err="1">
                <a:solidFill>
                  <a:srgbClr val="24292F"/>
                </a:solidFill>
                <a:latin typeface="-apple-system"/>
              </a:rPr>
              <a:t>argon_rdf</a:t>
            </a:r>
            <a:r>
              <a:rPr lang="en-US" i="1" dirty="0">
                <a:solidFill>
                  <a:srgbClr val="24292F"/>
                </a:solidFill>
                <a:latin typeface="-apple-system"/>
              </a:rPr>
              <a:t>/</a:t>
            </a:r>
            <a:r>
              <a:rPr lang="en-US" i="1" dirty="0" err="1">
                <a:solidFill>
                  <a:srgbClr val="24292F"/>
                </a:solidFill>
                <a:latin typeface="-apple-system"/>
              </a:rPr>
              <a:t>backup_results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67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32652A-E6B9-0242-B557-BF4C0E335CCE}"/>
              </a:ext>
            </a:extLst>
          </p:cNvPr>
          <p:cNvSpPr/>
          <p:nvPr/>
        </p:nvSpPr>
        <p:spPr>
          <a:xfrm>
            <a:off x="2712321" y="111048"/>
            <a:ext cx="37193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" pitchFamily="2" charset="0"/>
              </a:rPr>
              <a:t>Example: Benchmark</a:t>
            </a:r>
          </a:p>
          <a:p>
            <a:endParaRPr lang="en-US" sz="3200" dirty="0">
              <a:latin typeface="Times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74B84-7AC7-6863-D3CF-D205537CA88E}"/>
              </a:ext>
            </a:extLst>
          </p:cNvPr>
          <p:cNvSpPr txBox="1"/>
          <p:nvPr/>
        </p:nvSpPr>
        <p:spPr>
          <a:xfrm>
            <a:off x="1062915" y="1095933"/>
            <a:ext cx="726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On the same problem defined in the last slide, we benchmark our program: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E4736-4012-FA2B-0DDD-3A8B5D220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120" y="1442573"/>
            <a:ext cx="5036827" cy="3744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55E811-9FE7-B7B3-4A01-9B88818691A2}"/>
              </a:ext>
            </a:extLst>
          </p:cNvPr>
          <p:cNvSpPr/>
          <p:nvPr/>
        </p:nvSpPr>
        <p:spPr>
          <a:xfrm>
            <a:off x="1276634" y="5164071"/>
            <a:ext cx="68348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</a:rPr>
              <a:t>The </a:t>
            </a:r>
            <a:r>
              <a:rPr lang="en-US" i="1" dirty="0" err="1">
                <a:latin typeface="Times" pitchFamily="2" charset="0"/>
              </a:rPr>
              <a:t>total_step</a:t>
            </a:r>
            <a:r>
              <a:rPr lang="en-US" dirty="0" err="1">
                <a:latin typeface="Times" pitchFamily="2" charset="0"/>
              </a:rPr>
              <a:t>s</a:t>
            </a:r>
            <a:r>
              <a:rPr lang="en-US" dirty="0">
                <a:latin typeface="Times" pitchFamily="2" charset="0"/>
              </a:rPr>
              <a:t> is 100 for these simulations. They all start from the same initial temperature and atomic density.</a:t>
            </a:r>
          </a:p>
          <a:p>
            <a:endParaRPr lang="en-US" dirty="0"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56353-0744-98EA-A839-B3C292ED8C34}"/>
              </a:ext>
            </a:extLst>
          </p:cNvPr>
          <p:cNvSpPr/>
          <p:nvPr/>
        </p:nvSpPr>
        <p:spPr>
          <a:xfrm>
            <a:off x="1748659" y="6087401"/>
            <a:ext cx="58908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407AAA"/>
                </a:solidFill>
                <a:latin typeface="Times" pitchFamily="2" charset="0"/>
              </a:rPr>
              <a:t>MDS scales linearly in system size for this problem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503265-A0B8-0598-1276-4F2C80BB6186}"/>
              </a:ext>
            </a:extLst>
          </p:cNvPr>
          <p:cNvSpPr/>
          <p:nvPr/>
        </p:nvSpPr>
        <p:spPr>
          <a:xfrm>
            <a:off x="2283264" y="511157"/>
            <a:ext cx="4694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Data at  </a:t>
            </a:r>
            <a:r>
              <a:rPr lang="en-US" i="1" dirty="0">
                <a:solidFill>
                  <a:srgbClr val="24292F"/>
                </a:solidFill>
                <a:latin typeface="-apple-system"/>
              </a:rPr>
              <a:t>./example/benchmark/</a:t>
            </a:r>
            <a:r>
              <a:rPr lang="en-US" i="1" dirty="0" err="1">
                <a:solidFill>
                  <a:srgbClr val="24292F"/>
                </a:solidFill>
                <a:latin typeface="-apple-system"/>
              </a:rPr>
              <a:t>backup_results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887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32652A-E6B9-0242-B557-BF4C0E335CCE}"/>
              </a:ext>
            </a:extLst>
          </p:cNvPr>
          <p:cNvSpPr/>
          <p:nvPr/>
        </p:nvSpPr>
        <p:spPr>
          <a:xfrm>
            <a:off x="2712321" y="111048"/>
            <a:ext cx="39853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" pitchFamily="2" charset="0"/>
              </a:rPr>
              <a:t>Summary and Outlook</a:t>
            </a:r>
          </a:p>
          <a:p>
            <a:endParaRPr lang="en-US" sz="3200" dirty="0">
              <a:latin typeface="Times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74B84-7AC7-6863-D3CF-D205537CA88E}"/>
              </a:ext>
            </a:extLst>
          </p:cNvPr>
          <p:cNvSpPr txBox="1"/>
          <p:nvPr/>
        </p:nvSpPr>
        <p:spPr>
          <a:xfrm>
            <a:off x="1085870" y="1488535"/>
            <a:ext cx="726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We implemented a program, </a:t>
            </a:r>
            <a:r>
              <a:rPr lang="en-US" b="1" dirty="0">
                <a:solidFill>
                  <a:srgbClr val="407AAA"/>
                </a:solidFill>
                <a:latin typeface="Times" pitchFamily="2" charset="0"/>
              </a:rPr>
              <a:t>MDS</a:t>
            </a:r>
            <a:r>
              <a:rPr lang="en-US" dirty="0">
                <a:latin typeface="Times" pitchFamily="2" charset="0"/>
              </a:rPr>
              <a:t>, for integrating Newton’s equations of motion with a given simulated ensemble and Lennard-Jones potential.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D98C29-59FC-097E-5B71-AA51A85422C3}"/>
              </a:ext>
            </a:extLst>
          </p:cNvPr>
          <p:cNvSpPr/>
          <p:nvPr/>
        </p:nvSpPr>
        <p:spPr>
          <a:xfrm>
            <a:off x="617666" y="4170533"/>
            <a:ext cx="755240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solidFill>
                  <a:srgbClr val="407AAA"/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Thanks!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F17FA-3D87-C9CA-06D4-36DA96F80930}"/>
              </a:ext>
            </a:extLst>
          </p:cNvPr>
          <p:cNvSpPr/>
          <p:nvPr/>
        </p:nvSpPr>
        <p:spPr>
          <a:xfrm>
            <a:off x="2294545" y="2552535"/>
            <a:ext cx="47356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Times" pitchFamily="2" charset="0"/>
            </a:endParaRPr>
          </a:p>
          <a:p>
            <a:r>
              <a:rPr lang="en-US" dirty="0">
                <a:latin typeface="Times" pitchFamily="2" charset="0"/>
              </a:rPr>
              <a:t>This code is designed to be easy-to-extend with new features, such as other boundary conditions, new force fields or new simulated ensembles.</a:t>
            </a:r>
          </a:p>
        </p:txBody>
      </p:sp>
    </p:spTree>
    <p:extLst>
      <p:ext uri="{BB962C8B-B14F-4D97-AF65-F5344CB8AC3E}">
        <p14:creationId xmlns:p14="http://schemas.microsoft.com/office/powerpoint/2010/main" val="1877207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976AB1-1823-AE40-AB53-75F651AC93E3}"/>
              </a:ext>
            </a:extLst>
          </p:cNvPr>
          <p:cNvSpPr txBox="1"/>
          <p:nvPr/>
        </p:nvSpPr>
        <p:spPr>
          <a:xfrm>
            <a:off x="342900" y="519455"/>
            <a:ext cx="3448380" cy="603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Times" pitchFamily="2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" pitchFamily="2" charset="0"/>
              </a:rPr>
              <a:t>Introduction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" pitchFamily="2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" pitchFamily="2" charset="0"/>
              </a:rPr>
              <a:t>Mathematical Model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</a:rPr>
              <a:t>Velocity </a:t>
            </a:r>
            <a:r>
              <a:rPr lang="en-US" dirty="0" err="1">
                <a:latin typeface="Times" pitchFamily="2" charset="0"/>
              </a:rPr>
              <a:t>Verlet</a:t>
            </a:r>
            <a:r>
              <a:rPr lang="en-US" dirty="0">
                <a:latin typeface="Times" pitchFamily="2" charset="0"/>
              </a:rPr>
              <a:t>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</a:rPr>
              <a:t>Force Field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" pitchFamily="2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" pitchFamily="2" charset="0"/>
              </a:rPr>
              <a:t>Software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</a:rPr>
              <a:t>Inputs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</a:rPr>
              <a:t>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</a:rPr>
              <a:t>Outputs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Times" pitchFamily="2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" pitchFamily="2" charset="0"/>
              </a:rPr>
              <a:t>Examples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</a:rPr>
              <a:t>Case Study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</a:rPr>
              <a:t>Benchmark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" pitchFamily="2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" pitchFamily="2" charset="0"/>
              </a:rPr>
              <a:t>Summary and Outlook</a:t>
            </a:r>
          </a:p>
          <a:p>
            <a:endParaRPr lang="en-US" sz="24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679AF-D53E-424A-A822-B8A6ECBC0666}"/>
              </a:ext>
            </a:extLst>
          </p:cNvPr>
          <p:cNvSpPr/>
          <p:nvPr/>
        </p:nvSpPr>
        <p:spPr>
          <a:xfrm>
            <a:off x="3710225" y="127241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Times" pitchFamily="2" charset="0"/>
              </a:rPr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EA297-9039-CC4D-A600-71E4FE1F8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DCE-6F27-2E4E-BCEC-2B807AB8FD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32652A-E6B9-0242-B557-BF4C0E335CCE}"/>
              </a:ext>
            </a:extLst>
          </p:cNvPr>
          <p:cNvSpPr/>
          <p:nvPr/>
        </p:nvSpPr>
        <p:spPr>
          <a:xfrm>
            <a:off x="3338329" y="136524"/>
            <a:ext cx="24673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Times" pitchFamily="2" charset="0"/>
              </a:rPr>
              <a:t>Introduction</a:t>
            </a:r>
            <a:endParaRPr lang="en-US" sz="3600" dirty="0">
              <a:latin typeface="Time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AB752-143E-6445-B340-AFF8A8C4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DCE-6F27-2E4E-BCEC-2B807AB8FDA0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C6694-239D-AF36-CFC7-E6B338D9928B}"/>
              </a:ext>
            </a:extLst>
          </p:cNvPr>
          <p:cNvSpPr/>
          <p:nvPr/>
        </p:nvSpPr>
        <p:spPr>
          <a:xfrm>
            <a:off x="1160604" y="5494877"/>
            <a:ext cx="71469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07AAA"/>
                </a:solidFill>
                <a:latin typeface="Times" pitchFamily="2" charset="0"/>
              </a:rPr>
              <a:t>MD Simulator </a:t>
            </a:r>
            <a:r>
              <a:rPr lang="en-US" dirty="0">
                <a:solidFill>
                  <a:srgbClr val="24292F"/>
                </a:solidFill>
                <a:latin typeface="Times" pitchFamily="2" charset="0"/>
              </a:rPr>
              <a:t>is written in python and the main dependencies are python packages </a:t>
            </a:r>
            <a:r>
              <a:rPr lang="en-US" dirty="0" err="1">
                <a:solidFill>
                  <a:srgbClr val="24292F"/>
                </a:solidFill>
                <a:latin typeface="Times" pitchFamily="2" charset="0"/>
              </a:rPr>
              <a:t>Numpy</a:t>
            </a:r>
            <a:r>
              <a:rPr lang="en-US" dirty="0">
                <a:solidFill>
                  <a:srgbClr val="24292F"/>
                </a:solidFill>
                <a:latin typeface="Times" pitchFamily="2" charset="0"/>
              </a:rPr>
              <a:t> and ASE. It can perform molecular dynamics simulation for a given simulated ensemble and force field.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2A6242-8641-F74C-0319-97A001CE1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4" y="1277352"/>
            <a:ext cx="3524250" cy="88106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B469381-7C43-EE75-80E8-2E424356F3EC}"/>
              </a:ext>
            </a:extLst>
          </p:cNvPr>
          <p:cNvSpPr/>
          <p:nvPr/>
        </p:nvSpPr>
        <p:spPr>
          <a:xfrm>
            <a:off x="2116839" y="1041886"/>
            <a:ext cx="4910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 pitchFamily="2" charset="0"/>
              </a:rPr>
              <a:t>Consider a classical system composed of N atoms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E7D473-7241-8220-3009-FE5D2F8F15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9874" y="2239162"/>
            <a:ext cx="3524250" cy="29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92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664EA3-A35D-00B1-0CC0-84F051996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DCE-6F27-2E4E-BCEC-2B807AB8FDA0}" type="slidenum">
              <a:rPr lang="en-US" smtClean="0"/>
              <a:t>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E93502-0F19-0BD4-B363-A4474C3AD8CE}"/>
              </a:ext>
            </a:extLst>
          </p:cNvPr>
          <p:cNvSpPr/>
          <p:nvPr/>
        </p:nvSpPr>
        <p:spPr>
          <a:xfrm>
            <a:off x="3338329" y="136524"/>
            <a:ext cx="24673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Times" pitchFamily="2" charset="0"/>
              </a:rPr>
              <a:t>Introduction</a:t>
            </a:r>
            <a:endParaRPr lang="en-US" sz="36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B4E6D2-0A62-EC5B-558F-C0ED637311DB}"/>
              </a:ext>
            </a:extLst>
          </p:cNvPr>
          <p:cNvSpPr/>
          <p:nvPr/>
        </p:nvSpPr>
        <p:spPr>
          <a:xfrm>
            <a:off x="1479476" y="1255642"/>
            <a:ext cx="64769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2" charset="0"/>
              </a:rPr>
              <a:t>- Installation</a:t>
            </a:r>
          </a:p>
          <a:p>
            <a:br>
              <a:rPr lang="en-US" dirty="0">
                <a:latin typeface="Times" pitchFamily="2" charset="0"/>
              </a:rPr>
            </a:br>
            <a:r>
              <a:rPr lang="en-US" dirty="0">
                <a:latin typeface="Times" pitchFamily="2" charset="0"/>
              </a:rPr>
              <a:t>The user could install MDS using pip:</a:t>
            </a:r>
          </a:p>
          <a:p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  <a:p>
            <a:br>
              <a:rPr lang="en-US" dirty="0">
                <a:latin typeface="Times" pitchFamily="2" charset="0"/>
              </a:rPr>
            </a:br>
            <a:r>
              <a:rPr lang="en-US" sz="2400" dirty="0">
                <a:latin typeface="Times" pitchFamily="2" charset="0"/>
              </a:rPr>
              <a:t>- Getting Started</a:t>
            </a:r>
          </a:p>
          <a:p>
            <a:br>
              <a:rPr lang="en-US" dirty="0"/>
            </a:br>
            <a:endParaRPr lang="en-US" dirty="0">
              <a:latin typeface="Times" pitchFamily="2" charset="0"/>
            </a:endParaRPr>
          </a:p>
          <a:p>
            <a:r>
              <a:rPr lang="en-US" dirty="0">
                <a:latin typeface="Times" pitchFamily="2" charset="0"/>
              </a:rPr>
              <a:t>To run a simulation using MDS, the user should first initialize a </a:t>
            </a:r>
            <a:r>
              <a:rPr lang="en-US" i="1" dirty="0">
                <a:latin typeface="Times" pitchFamily="2" charset="0"/>
              </a:rPr>
              <a:t>dynamics</a:t>
            </a:r>
            <a:r>
              <a:rPr lang="en-US" dirty="0">
                <a:latin typeface="Times" pitchFamily="2" charset="0"/>
              </a:rPr>
              <a:t> object. The argument is the path of the input </a:t>
            </a:r>
            <a:r>
              <a:rPr lang="en-US" i="1" dirty="0" err="1">
                <a:latin typeface="Times" pitchFamily="2" charset="0"/>
              </a:rPr>
              <a:t>json</a:t>
            </a:r>
            <a:r>
              <a:rPr lang="en-US" dirty="0">
                <a:latin typeface="Times" pitchFamily="2" charset="0"/>
              </a:rPr>
              <a:t> file.</a:t>
            </a:r>
          </a:p>
          <a:p>
            <a:br>
              <a:rPr lang="en-US" dirty="0">
                <a:latin typeface="Times" pitchFamily="2" charset="0"/>
              </a:rPr>
            </a:br>
            <a:endParaRPr lang="en-US" dirty="0">
              <a:latin typeface="Times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F09718-D3DF-9ABD-80B6-A6BB0E580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04" y="2362587"/>
            <a:ext cx="2285001" cy="699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AFE23B-7945-7578-99D7-465447CD2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476" y="5050150"/>
            <a:ext cx="5664530" cy="90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14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32652A-E6B9-0242-B557-BF4C0E335CCE}"/>
              </a:ext>
            </a:extLst>
          </p:cNvPr>
          <p:cNvSpPr/>
          <p:nvPr/>
        </p:nvSpPr>
        <p:spPr>
          <a:xfrm>
            <a:off x="465221" y="136524"/>
            <a:ext cx="82135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" pitchFamily="2" charset="0"/>
              </a:rPr>
              <a:t>Mathematical Model</a:t>
            </a:r>
            <a:r>
              <a:rPr lang="en-US" altLang="zh-CN" sz="3200" dirty="0">
                <a:latin typeface="Times" pitchFamily="2" charset="0"/>
              </a:rPr>
              <a:t>:</a:t>
            </a:r>
            <a:r>
              <a:rPr lang="zh-CN" altLang="en-US" sz="3200" dirty="0">
                <a:latin typeface="Times" pitchFamily="2" charset="0"/>
              </a:rPr>
              <a:t> </a:t>
            </a:r>
            <a:r>
              <a:rPr lang="en-US" sz="3200" dirty="0">
                <a:latin typeface="Times" pitchFamily="2" charset="0"/>
              </a:rPr>
              <a:t>Velocity </a:t>
            </a:r>
            <a:r>
              <a:rPr lang="en-US" sz="3200" dirty="0" err="1">
                <a:latin typeface="Times" pitchFamily="2" charset="0"/>
              </a:rPr>
              <a:t>Verlet</a:t>
            </a:r>
            <a:r>
              <a:rPr lang="en-US" sz="3200" dirty="0">
                <a:latin typeface="Times" pitchFamily="2" charset="0"/>
              </a:rPr>
              <a:t>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AB752-143E-6445-B340-AFF8A8C4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DCE-6F27-2E4E-BCEC-2B807AB8FDA0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D6FA84-CED4-A849-35C0-2360C2468C83}"/>
              </a:ext>
            </a:extLst>
          </p:cNvPr>
          <p:cNvSpPr/>
          <p:nvPr/>
        </p:nvSpPr>
        <p:spPr>
          <a:xfrm>
            <a:off x="2458425" y="5525321"/>
            <a:ext cx="4126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407AAA"/>
                </a:solidFill>
                <a:latin typeface="Times" pitchFamily="2" charset="0"/>
              </a:rPr>
              <a:t>Time-reversible and </a:t>
            </a:r>
            <a:r>
              <a:rPr lang="en-US" sz="2400" dirty="0" err="1">
                <a:solidFill>
                  <a:srgbClr val="407AAA"/>
                </a:solidFill>
                <a:latin typeface="Times" pitchFamily="2" charset="0"/>
              </a:rPr>
              <a:t>Symplectic</a:t>
            </a:r>
            <a:endParaRPr lang="en-US" sz="2400" dirty="0">
              <a:solidFill>
                <a:srgbClr val="407AAA"/>
              </a:solidFill>
              <a:latin typeface="Times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68B65-1ABC-4F9D-005D-D928EBA84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1658466"/>
            <a:ext cx="7454900" cy="8751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629522-46FE-E27F-FD67-CA55A7753CAB}"/>
              </a:ext>
            </a:extLst>
          </p:cNvPr>
          <p:cNvSpPr/>
          <p:nvPr/>
        </p:nvSpPr>
        <p:spPr>
          <a:xfrm>
            <a:off x="610978" y="1325213"/>
            <a:ext cx="4888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</a:rPr>
              <a:t>The evolution of the system can be expressed as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EA966F-7752-6E31-2B7F-D3B2DDE86753}"/>
              </a:ext>
            </a:extLst>
          </p:cNvPr>
          <p:cNvSpPr/>
          <p:nvPr/>
        </p:nvSpPr>
        <p:spPr>
          <a:xfrm>
            <a:off x="610978" y="2932391"/>
            <a:ext cx="74548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</a:rPr>
              <a:t>For an example of a single particle moving in one dimension, velocity </a:t>
            </a:r>
            <a:r>
              <a:rPr lang="en-US" dirty="0" err="1">
                <a:latin typeface="Times" pitchFamily="2" charset="0"/>
              </a:rPr>
              <a:t>Verlet</a:t>
            </a:r>
            <a:r>
              <a:rPr lang="en-US" dirty="0">
                <a:latin typeface="Times" pitchFamily="2" charset="0"/>
              </a:rPr>
              <a:t> algorithm can be expressed as a three-step procedure: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A7F89D-6003-7DC5-1B34-8BDE04482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459" y="3578722"/>
            <a:ext cx="3234494" cy="15653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FE4E72-199E-73C0-8553-81A7EAD1EFB7}"/>
              </a:ext>
            </a:extLst>
          </p:cNvPr>
          <p:cNvSpPr/>
          <p:nvPr/>
        </p:nvSpPr>
        <p:spPr>
          <a:xfrm>
            <a:off x="-74337" y="6558651"/>
            <a:ext cx="90380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MR10"/>
              </a:rPr>
              <a:t>Tuckerman, Mark., 2010. Statistical mechanics: theory and molecular simulation. Oxford university press 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69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32652A-E6B9-0242-B557-BF4C0E335CCE}"/>
              </a:ext>
            </a:extLst>
          </p:cNvPr>
          <p:cNvSpPr/>
          <p:nvPr/>
        </p:nvSpPr>
        <p:spPr>
          <a:xfrm>
            <a:off x="1521220" y="99498"/>
            <a:ext cx="5846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" pitchFamily="2" charset="0"/>
              </a:rPr>
              <a:t>Mathematical Model</a:t>
            </a:r>
            <a:r>
              <a:rPr lang="en-US" altLang="zh-CN" sz="3200" dirty="0">
                <a:latin typeface="Times" pitchFamily="2" charset="0"/>
              </a:rPr>
              <a:t>:</a:t>
            </a:r>
            <a:r>
              <a:rPr lang="zh-CN" altLang="en-US" sz="3200" dirty="0">
                <a:latin typeface="Times" pitchFamily="2" charset="0"/>
              </a:rPr>
              <a:t> </a:t>
            </a:r>
            <a:r>
              <a:rPr lang="en-US" sz="3200" dirty="0">
                <a:latin typeface="Times" pitchFamily="2" charset="0"/>
              </a:rPr>
              <a:t>Force Field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AB752-143E-6445-B340-AFF8A8C4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EDCE-6F27-2E4E-BCEC-2B807AB8FDA0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29522-46FE-E27F-FD67-CA55A7753CAB}"/>
              </a:ext>
            </a:extLst>
          </p:cNvPr>
          <p:cNvSpPr/>
          <p:nvPr/>
        </p:nvSpPr>
        <p:spPr>
          <a:xfrm>
            <a:off x="1082056" y="1259578"/>
            <a:ext cx="6542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</a:rPr>
              <a:t>In this work, we take the Lennard-Jones potential as an example.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327A1-897A-A051-A6D1-E1E76036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808" y="1628910"/>
            <a:ext cx="3352800" cy="850900"/>
          </a:xfrm>
          <a:prstGeom prst="rect">
            <a:avLst/>
          </a:prstGeom>
        </p:spPr>
      </p:pic>
      <p:pic>
        <p:nvPicPr>
          <p:cNvPr id="1026" name="Picture 2" descr="Lennard-Jones Potential">
            <a:extLst>
              <a:ext uri="{FF2B5EF4-FFF2-40B4-BE49-F238E27FC236}">
                <a16:creationId xmlns:a16="http://schemas.microsoft.com/office/drawing/2014/main" id="{41A22E59-83CA-3B32-31FE-449365274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026" y="2519962"/>
            <a:ext cx="4941359" cy="37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84D845-D6A0-D7E5-6BD1-7413C4FB5516}"/>
              </a:ext>
            </a:extLst>
          </p:cNvPr>
          <p:cNvSpPr/>
          <p:nvPr/>
        </p:nvSpPr>
        <p:spPr>
          <a:xfrm>
            <a:off x="0" y="6538913"/>
            <a:ext cx="71954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https://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polymerdatabase.com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/polymer%20physics/Lennard-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Jones.html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000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32652A-E6B9-0242-B557-BF4C0E335CCE}"/>
              </a:ext>
            </a:extLst>
          </p:cNvPr>
          <p:cNvSpPr/>
          <p:nvPr/>
        </p:nvSpPr>
        <p:spPr>
          <a:xfrm>
            <a:off x="1864875" y="136524"/>
            <a:ext cx="51596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" pitchFamily="2" charset="0"/>
              </a:rPr>
              <a:t>Software Architecture</a:t>
            </a:r>
            <a:r>
              <a:rPr lang="en-US" altLang="zh-CN" sz="3200" dirty="0">
                <a:latin typeface="Times" pitchFamily="2" charset="0"/>
              </a:rPr>
              <a:t>:</a:t>
            </a:r>
            <a:r>
              <a:rPr lang="zh-CN" altLang="en-US" sz="3200" dirty="0">
                <a:latin typeface="Times" pitchFamily="2" charset="0"/>
              </a:rPr>
              <a:t> </a:t>
            </a:r>
            <a:r>
              <a:rPr lang="en-US" sz="3200" dirty="0">
                <a:latin typeface="Times" pitchFamily="2" charset="0"/>
              </a:rPr>
              <a:t>Inputs</a:t>
            </a:r>
          </a:p>
          <a:p>
            <a:endParaRPr lang="en-US" sz="32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E096C4-3982-5F32-788F-A259E3ABD445}"/>
              </a:ext>
            </a:extLst>
          </p:cNvPr>
          <p:cNvSpPr/>
          <p:nvPr/>
        </p:nvSpPr>
        <p:spPr>
          <a:xfrm>
            <a:off x="630163" y="1558404"/>
            <a:ext cx="76290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</a:rPr>
              <a:t>The user should prepare a </a:t>
            </a:r>
            <a:r>
              <a:rPr lang="en-US" i="1" dirty="0" err="1">
                <a:latin typeface="Times" pitchFamily="2" charset="0"/>
              </a:rPr>
              <a:t>json</a:t>
            </a:r>
            <a:r>
              <a:rPr lang="en-US" dirty="0">
                <a:latin typeface="Times" pitchFamily="2" charset="0"/>
              </a:rPr>
              <a:t> input file determining the initial configuration of the system as well as the simulation parameters. Currently, we support following key words:</a:t>
            </a:r>
          </a:p>
          <a:p>
            <a:endParaRPr lang="en-US" dirty="0">
              <a:latin typeface="Times" pitchFamily="2" charset="0"/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1B78D399-FA58-555E-E826-3EBF7B1F5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572144"/>
              </p:ext>
            </p:extLst>
          </p:nvPr>
        </p:nvGraphicFramePr>
        <p:xfrm>
          <a:off x="884756" y="2674550"/>
          <a:ext cx="6962128" cy="3337560"/>
        </p:xfrm>
        <a:graphic>
          <a:graphicData uri="http://schemas.openxmlformats.org/drawingml/2006/table">
            <a:tbl>
              <a:tblPr bandRow="1">
                <a:tableStyleId>{46F890A9-2807-4EBB-B81D-B2AA78EC7F39}</a:tableStyleId>
              </a:tblPr>
              <a:tblGrid>
                <a:gridCol w="1406454">
                  <a:extLst>
                    <a:ext uri="{9D8B030D-6E8A-4147-A177-3AD203B41FA5}">
                      <a16:colId xmlns:a16="http://schemas.microsoft.com/office/drawing/2014/main" val="3711511277"/>
                    </a:ext>
                  </a:extLst>
                </a:gridCol>
                <a:gridCol w="5555674">
                  <a:extLst>
                    <a:ext uri="{9D8B030D-6E8A-4147-A177-3AD203B41FA5}">
                      <a16:colId xmlns:a16="http://schemas.microsoft.com/office/drawing/2014/main" val="3038207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kern="1200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mode</a:t>
                      </a:r>
                      <a:endParaRPr lang="en-US" sz="1600" i="1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defines the simulated ensemble, e.g. </a:t>
                      </a:r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nve</a:t>
                      </a:r>
                      <a:endParaRPr 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05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kern="1200" dirty="0" err="1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init_temp</a:t>
                      </a:r>
                      <a:r>
                        <a:rPr lang="en-US" sz="1600" i="1" kern="1200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 </a:t>
                      </a:r>
                      <a:endParaRPr lang="en-US" sz="1600" i="1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initial temperature used to create random velocities for all atoms</a:t>
                      </a:r>
                      <a:endParaRPr 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91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kern="1200" dirty="0" err="1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time_step</a:t>
                      </a:r>
                      <a:endParaRPr lang="en-US" sz="1600" i="1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the amount of time by which the integrator steps, unit: fs</a:t>
                      </a:r>
                      <a:endParaRPr 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711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kern="1200" dirty="0" err="1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total_steps</a:t>
                      </a:r>
                      <a:endParaRPr lang="en-US" sz="1600" i="1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total simulation time is just </a:t>
                      </a:r>
                      <a:r>
                        <a:rPr lang="en-US" sz="1600" i="1" kern="1200" dirty="0" err="1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total_steps</a:t>
                      </a:r>
                      <a:r>
                        <a:rPr lang="en-US" sz="1600" i="1" kern="1200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multiplied by </a:t>
                      </a:r>
                      <a:r>
                        <a:rPr lang="en-US" sz="1600" i="1" kern="1200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time step</a:t>
                      </a:r>
                      <a:endParaRPr lang="en-US" sz="1600" i="1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555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latin typeface="Times" pitchFamily="2" charset="0"/>
                        </a:rPr>
                        <a:t>init_conf_path</a:t>
                      </a:r>
                      <a:endParaRPr lang="en-US" sz="1600" i="1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initial configurations (format: </a:t>
                      </a:r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xyz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) provided by the user</a:t>
                      </a:r>
                      <a:endParaRPr 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79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latin typeface="Times" pitchFamily="2" charset="0"/>
                        </a:rPr>
                        <a:t>ff_style</a:t>
                      </a:r>
                      <a:endParaRPr lang="en-US" sz="1600" i="1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defines which force field is used, e.g. </a:t>
                      </a:r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lj</a:t>
                      </a:r>
                      <a:endParaRPr 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5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latin typeface="Times" pitchFamily="2" charset="0"/>
                        </a:rPr>
                        <a:t>ff_coeff</a:t>
                      </a:r>
                      <a:endParaRPr lang="en-US" sz="1600" i="1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a list of force fields coefficients, e.g. [</a:t>
                      </a:r>
                      <a:r>
                        <a:rPr lang="el-GR" sz="1600" kern="1200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ε, σ,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cutoff] for </a:t>
                      </a:r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lj</a:t>
                      </a:r>
                      <a:endParaRPr 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263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latin typeface="Times" pitchFamily="2" charset="0"/>
                        </a:rPr>
                        <a:t>log_freq</a:t>
                      </a:r>
                      <a:endParaRPr lang="en-US" sz="1600" i="1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sets the frequency to print thermodynamic information</a:t>
                      </a:r>
                      <a:endParaRPr 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098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latin typeface="Times" pitchFamily="2" charset="0"/>
                        </a:rPr>
                        <a:t>dump_freq</a:t>
                      </a:r>
                      <a:endParaRPr lang="en-US" sz="1600" i="1" dirty="0">
                        <a:latin typeface="Time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sets the frequency to dump a snapshots of the system 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9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023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Arrow 14">
            <a:extLst>
              <a:ext uri="{FF2B5EF4-FFF2-40B4-BE49-F238E27FC236}">
                <a16:creationId xmlns:a16="http://schemas.microsoft.com/office/drawing/2014/main" id="{13F90ED9-ECFD-B0A3-6220-166533547A0D}"/>
              </a:ext>
            </a:extLst>
          </p:cNvPr>
          <p:cNvSpPr/>
          <p:nvPr/>
        </p:nvSpPr>
        <p:spPr>
          <a:xfrm rot="8331943">
            <a:off x="1950419" y="2430789"/>
            <a:ext cx="2072599" cy="308758"/>
          </a:xfrm>
          <a:prstGeom prst="rightArrow">
            <a:avLst/>
          </a:prstGeom>
          <a:gradFill flip="none" rotWithShape="1">
            <a:gsLst>
              <a:gs pos="0">
                <a:srgbClr val="7A99B3">
                  <a:tint val="66000"/>
                  <a:satMod val="160000"/>
                </a:srgbClr>
              </a:gs>
              <a:gs pos="50000">
                <a:srgbClr val="7A99B3">
                  <a:tint val="44500"/>
                  <a:satMod val="160000"/>
                </a:srgbClr>
              </a:gs>
              <a:gs pos="100000">
                <a:srgbClr val="7A99B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32652A-E6B9-0242-B557-BF4C0E335CCE}"/>
              </a:ext>
            </a:extLst>
          </p:cNvPr>
          <p:cNvSpPr/>
          <p:nvPr/>
        </p:nvSpPr>
        <p:spPr>
          <a:xfrm>
            <a:off x="1553286" y="99173"/>
            <a:ext cx="57828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" pitchFamily="2" charset="0"/>
              </a:rPr>
              <a:t>Software Architecture</a:t>
            </a:r>
            <a:r>
              <a:rPr lang="en-US" altLang="zh-CN" sz="3200" dirty="0">
                <a:latin typeface="Times" pitchFamily="2" charset="0"/>
              </a:rPr>
              <a:t>:</a:t>
            </a:r>
            <a:r>
              <a:rPr lang="zh-CN" altLang="en-US" sz="3200" dirty="0">
                <a:latin typeface="Times" pitchFamily="2" charset="0"/>
              </a:rPr>
              <a:t> </a:t>
            </a:r>
            <a:r>
              <a:rPr lang="en-US" sz="3200" dirty="0">
                <a:latin typeface="Times" pitchFamily="2" charset="0"/>
              </a:rPr>
              <a:t>Simulation</a:t>
            </a:r>
          </a:p>
          <a:p>
            <a:endParaRPr lang="en-US" sz="32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E096C4-3982-5F32-788F-A259E3ABD445}"/>
              </a:ext>
            </a:extLst>
          </p:cNvPr>
          <p:cNvSpPr/>
          <p:nvPr/>
        </p:nvSpPr>
        <p:spPr>
          <a:xfrm>
            <a:off x="757459" y="5619227"/>
            <a:ext cx="76290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</a:rPr>
              <a:t>At current stage, only micro-canonical ensemble (NVE) and Lennard-Jones potential are implemented.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30F607-E145-9742-9D1A-BA067B743BCB}"/>
              </a:ext>
            </a:extLst>
          </p:cNvPr>
          <p:cNvSpPr/>
          <p:nvPr/>
        </p:nvSpPr>
        <p:spPr>
          <a:xfrm>
            <a:off x="3558604" y="1518386"/>
            <a:ext cx="1558440" cy="523220"/>
          </a:xfrm>
          <a:prstGeom prst="rect">
            <a:avLst/>
          </a:prstGeom>
          <a:gradFill flip="none" rotWithShape="1">
            <a:gsLst>
              <a:gs pos="0">
                <a:srgbClr val="7A99B3">
                  <a:tint val="66000"/>
                  <a:satMod val="160000"/>
                </a:srgbClr>
              </a:gs>
              <a:gs pos="50000">
                <a:srgbClr val="7A99B3">
                  <a:tint val="44500"/>
                  <a:satMod val="160000"/>
                </a:srgbClr>
              </a:gs>
              <a:gs pos="100000">
                <a:srgbClr val="7A99B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 pitchFamily="2" charset="0"/>
              </a:rPr>
              <a:t>dynamics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D09729-84E1-164D-4848-0925CD320686}"/>
              </a:ext>
            </a:extLst>
          </p:cNvPr>
          <p:cNvSpPr/>
          <p:nvPr/>
        </p:nvSpPr>
        <p:spPr>
          <a:xfrm>
            <a:off x="1514588" y="3309683"/>
            <a:ext cx="1180131" cy="523220"/>
          </a:xfrm>
          <a:prstGeom prst="rect">
            <a:avLst/>
          </a:prstGeom>
          <a:gradFill flip="none" rotWithShape="1">
            <a:gsLst>
              <a:gs pos="0">
                <a:srgbClr val="7A99B3">
                  <a:tint val="66000"/>
                  <a:satMod val="160000"/>
                </a:srgbClr>
              </a:gs>
              <a:gs pos="50000">
                <a:srgbClr val="7A99B3">
                  <a:tint val="44500"/>
                  <a:satMod val="160000"/>
                </a:srgbClr>
              </a:gs>
              <a:gs pos="100000">
                <a:srgbClr val="7A99B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 pitchFamily="2" charset="0"/>
              </a:rPr>
              <a:t>system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8BB71B-956D-A64D-DB4D-9B51A491E3D4}"/>
              </a:ext>
            </a:extLst>
          </p:cNvPr>
          <p:cNvSpPr txBox="1"/>
          <p:nvPr/>
        </p:nvSpPr>
        <p:spPr>
          <a:xfrm>
            <a:off x="1100350" y="1886726"/>
            <a:ext cx="2103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After parsing the </a:t>
            </a:r>
            <a:r>
              <a:rPr lang="en-US" sz="1400" i="1" dirty="0" err="1">
                <a:latin typeface="Times" pitchFamily="2" charset="0"/>
              </a:rPr>
              <a:t>json</a:t>
            </a:r>
            <a:r>
              <a:rPr lang="en-US" sz="1400" dirty="0">
                <a:latin typeface="Times" pitchFamily="2" charset="0"/>
              </a:rPr>
              <a:t> input file, a </a:t>
            </a:r>
            <a:r>
              <a:rPr lang="en-US" sz="1400" b="1" dirty="0">
                <a:latin typeface="Times" pitchFamily="2" charset="0"/>
              </a:rPr>
              <a:t>system</a:t>
            </a:r>
            <a:r>
              <a:rPr lang="en-US" sz="1400" dirty="0">
                <a:latin typeface="Times" pitchFamily="2" charset="0"/>
              </a:rPr>
              <a:t> object is initialized to contain atomic information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783ECFB-A118-3CA7-4C4D-9F1F891C564B}"/>
              </a:ext>
            </a:extLst>
          </p:cNvPr>
          <p:cNvSpPr/>
          <p:nvPr/>
        </p:nvSpPr>
        <p:spPr>
          <a:xfrm rot="5400000">
            <a:off x="3462913" y="2727205"/>
            <a:ext cx="1815542" cy="308758"/>
          </a:xfrm>
          <a:prstGeom prst="rightArrow">
            <a:avLst/>
          </a:prstGeom>
          <a:gradFill flip="none" rotWithShape="1">
            <a:gsLst>
              <a:gs pos="0">
                <a:srgbClr val="7A99B3">
                  <a:tint val="66000"/>
                  <a:satMod val="160000"/>
                </a:srgbClr>
              </a:gs>
              <a:gs pos="50000">
                <a:srgbClr val="7A99B3">
                  <a:tint val="44500"/>
                  <a:satMod val="160000"/>
                </a:srgbClr>
              </a:gs>
              <a:gs pos="100000">
                <a:srgbClr val="7A99B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BE6F25-91D5-5015-FBA8-0FB72047708F}"/>
              </a:ext>
            </a:extLst>
          </p:cNvPr>
          <p:cNvSpPr/>
          <p:nvPr/>
        </p:nvSpPr>
        <p:spPr>
          <a:xfrm>
            <a:off x="4420952" y="2363780"/>
            <a:ext cx="25142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" pitchFamily="2" charset="0"/>
              </a:rPr>
              <a:t>system</a:t>
            </a:r>
            <a:r>
              <a:rPr lang="en-US" sz="1400" dirty="0">
                <a:latin typeface="Times" pitchFamily="2" charset="0"/>
              </a:rPr>
              <a:t> and all simulation parameters are then stored in a </a:t>
            </a:r>
            <a:r>
              <a:rPr lang="en-US" sz="1400" b="1" dirty="0">
                <a:latin typeface="Times" pitchFamily="2" charset="0"/>
              </a:rPr>
              <a:t>dynamics</a:t>
            </a:r>
            <a:r>
              <a:rPr lang="en-US" sz="1400" dirty="0">
                <a:latin typeface="Times" pitchFamily="2" charset="0"/>
              </a:rPr>
              <a:t> object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E2E217-332D-BF23-CEC9-87EFFA8386A6}"/>
              </a:ext>
            </a:extLst>
          </p:cNvPr>
          <p:cNvSpPr/>
          <p:nvPr/>
        </p:nvSpPr>
        <p:spPr>
          <a:xfrm>
            <a:off x="3810610" y="3835915"/>
            <a:ext cx="1140057" cy="523220"/>
          </a:xfrm>
          <a:prstGeom prst="rect">
            <a:avLst/>
          </a:prstGeom>
          <a:gradFill flip="none" rotWithShape="1">
            <a:gsLst>
              <a:gs pos="0">
                <a:srgbClr val="7A99B3">
                  <a:tint val="66000"/>
                  <a:satMod val="160000"/>
                </a:srgbClr>
              </a:gs>
              <a:gs pos="50000">
                <a:srgbClr val="7A99B3">
                  <a:tint val="44500"/>
                  <a:satMod val="160000"/>
                </a:srgbClr>
              </a:gs>
              <a:gs pos="100000">
                <a:srgbClr val="7A99B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 pitchFamily="2" charset="0"/>
              </a:rPr>
              <a:t>update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 pitchFamily="2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7EBC387E-6444-7582-6090-39FD66F53AC8}"/>
              </a:ext>
            </a:extLst>
          </p:cNvPr>
          <p:cNvSpPr/>
          <p:nvPr/>
        </p:nvSpPr>
        <p:spPr>
          <a:xfrm>
            <a:off x="4878528" y="3919797"/>
            <a:ext cx="467139" cy="308758"/>
          </a:xfrm>
          <a:prstGeom prst="rightArrow">
            <a:avLst/>
          </a:prstGeom>
          <a:gradFill flip="none" rotWithShape="1">
            <a:gsLst>
              <a:gs pos="0">
                <a:srgbClr val="7A99B3">
                  <a:tint val="66000"/>
                  <a:satMod val="160000"/>
                </a:srgbClr>
              </a:gs>
              <a:gs pos="50000">
                <a:srgbClr val="7A99B3">
                  <a:tint val="44500"/>
                  <a:satMod val="160000"/>
                </a:srgbClr>
              </a:gs>
              <a:gs pos="100000">
                <a:srgbClr val="7A99B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74C80F-2018-3DD1-06E1-A655F43757BF}"/>
              </a:ext>
            </a:extLst>
          </p:cNvPr>
          <p:cNvSpPr/>
          <p:nvPr/>
        </p:nvSpPr>
        <p:spPr>
          <a:xfrm>
            <a:off x="5327229" y="3821218"/>
            <a:ext cx="383438" cy="523220"/>
          </a:xfrm>
          <a:prstGeom prst="rect">
            <a:avLst/>
          </a:prstGeom>
          <a:gradFill flip="none" rotWithShape="1">
            <a:gsLst>
              <a:gs pos="0">
                <a:srgbClr val="7A99B3">
                  <a:tint val="66000"/>
                  <a:satMod val="160000"/>
                </a:srgbClr>
              </a:gs>
              <a:gs pos="50000">
                <a:srgbClr val="7A99B3">
                  <a:tint val="44500"/>
                  <a:satMod val="160000"/>
                </a:srgbClr>
              </a:gs>
              <a:gs pos="100000">
                <a:srgbClr val="7A99B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 pitchFamily="2" charset="0"/>
              </a:rPr>
              <a:t>lj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 pitchFamily="2" charset="0"/>
            </a:endParaRPr>
          </a:p>
        </p:txBody>
      </p:sp>
      <p:sp>
        <p:nvSpPr>
          <p:cNvPr id="23" name="Curved Right Arrow 22">
            <a:extLst>
              <a:ext uri="{FF2B5EF4-FFF2-40B4-BE49-F238E27FC236}">
                <a16:creationId xmlns:a16="http://schemas.microsoft.com/office/drawing/2014/main" id="{86B56055-B987-BA06-3C32-18EEF9422508}"/>
              </a:ext>
            </a:extLst>
          </p:cNvPr>
          <p:cNvSpPr/>
          <p:nvPr/>
        </p:nvSpPr>
        <p:spPr>
          <a:xfrm rot="10800000">
            <a:off x="4673283" y="3180294"/>
            <a:ext cx="1458707" cy="1815540"/>
          </a:xfrm>
          <a:prstGeom prst="curvedRightArrow">
            <a:avLst>
              <a:gd name="adj1" fmla="val 7387"/>
              <a:gd name="adj2" fmla="val 21776"/>
              <a:gd name="adj3" fmla="val 25000"/>
            </a:avLst>
          </a:prstGeom>
          <a:gradFill flip="none" rotWithShape="1">
            <a:gsLst>
              <a:gs pos="0">
                <a:srgbClr val="7A99B3">
                  <a:tint val="66000"/>
                  <a:satMod val="160000"/>
                </a:srgbClr>
              </a:gs>
              <a:gs pos="50000">
                <a:srgbClr val="7A99B3">
                  <a:tint val="44500"/>
                  <a:satMod val="160000"/>
                </a:srgbClr>
              </a:gs>
              <a:gs pos="100000">
                <a:srgbClr val="7A99B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B69392-BD8B-D826-6F10-377B680DB15E}"/>
              </a:ext>
            </a:extLst>
          </p:cNvPr>
          <p:cNvSpPr/>
          <p:nvPr/>
        </p:nvSpPr>
        <p:spPr>
          <a:xfrm>
            <a:off x="3717108" y="4385097"/>
            <a:ext cx="14587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" pitchFamily="2" charset="0"/>
              </a:rPr>
              <a:t>update</a:t>
            </a:r>
            <a:r>
              <a:rPr lang="en-US" sz="1400" dirty="0">
                <a:latin typeface="Times" pitchFamily="2" charset="0"/>
              </a:rPr>
              <a:t> performs time integration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C67C7B8-91D6-1406-1562-111BF22CA384}"/>
              </a:ext>
            </a:extLst>
          </p:cNvPr>
          <p:cNvSpPr/>
          <p:nvPr/>
        </p:nvSpPr>
        <p:spPr>
          <a:xfrm>
            <a:off x="6311215" y="3969199"/>
            <a:ext cx="467139" cy="308758"/>
          </a:xfrm>
          <a:prstGeom prst="rightArrow">
            <a:avLst/>
          </a:prstGeom>
          <a:gradFill flip="none" rotWithShape="1">
            <a:gsLst>
              <a:gs pos="0">
                <a:srgbClr val="7A99B3">
                  <a:tint val="66000"/>
                  <a:satMod val="160000"/>
                </a:srgbClr>
              </a:gs>
              <a:gs pos="50000">
                <a:srgbClr val="7A99B3">
                  <a:tint val="44500"/>
                  <a:satMod val="160000"/>
                </a:srgbClr>
              </a:gs>
              <a:gs pos="100000">
                <a:srgbClr val="7A99B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8032B1-2211-44C7-DF14-A6253756C266}"/>
              </a:ext>
            </a:extLst>
          </p:cNvPr>
          <p:cNvSpPr/>
          <p:nvPr/>
        </p:nvSpPr>
        <p:spPr>
          <a:xfrm>
            <a:off x="6853434" y="3734006"/>
            <a:ext cx="25142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" pitchFamily="2" charset="0"/>
              </a:rPr>
              <a:t>Outputs:</a:t>
            </a:r>
          </a:p>
          <a:p>
            <a:r>
              <a:rPr lang="en-US" sz="1600" dirty="0">
                <a:latin typeface="Times" pitchFamily="2" charset="0"/>
              </a:rPr>
              <a:t>- log file</a:t>
            </a:r>
          </a:p>
          <a:p>
            <a:r>
              <a:rPr lang="en-US" sz="1600" dirty="0">
                <a:latin typeface="Times" pitchFamily="2" charset="0"/>
              </a:rPr>
              <a:t>- dump files </a:t>
            </a:r>
          </a:p>
        </p:txBody>
      </p:sp>
    </p:spTree>
    <p:extLst>
      <p:ext uri="{BB962C8B-B14F-4D97-AF65-F5344CB8AC3E}">
        <p14:creationId xmlns:p14="http://schemas.microsoft.com/office/powerpoint/2010/main" val="2269342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32652A-E6B9-0242-B557-BF4C0E335CCE}"/>
              </a:ext>
            </a:extLst>
          </p:cNvPr>
          <p:cNvSpPr/>
          <p:nvPr/>
        </p:nvSpPr>
        <p:spPr>
          <a:xfrm>
            <a:off x="1553286" y="99173"/>
            <a:ext cx="57828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" pitchFamily="2" charset="0"/>
              </a:rPr>
              <a:t>Software Architecture</a:t>
            </a:r>
            <a:r>
              <a:rPr lang="en-US" altLang="zh-CN" sz="3200" dirty="0">
                <a:latin typeface="Times" pitchFamily="2" charset="0"/>
              </a:rPr>
              <a:t>:</a:t>
            </a:r>
            <a:r>
              <a:rPr lang="zh-CN" altLang="en-US" sz="3200" dirty="0">
                <a:latin typeface="Times" pitchFamily="2" charset="0"/>
              </a:rPr>
              <a:t> </a:t>
            </a:r>
            <a:r>
              <a:rPr lang="en-US" sz="3200" dirty="0">
                <a:latin typeface="Times" pitchFamily="2" charset="0"/>
              </a:rPr>
              <a:t>Outputs</a:t>
            </a:r>
          </a:p>
          <a:p>
            <a:endParaRPr lang="en-US" sz="3200" dirty="0">
              <a:latin typeface="Times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74B84-7AC7-6863-D3CF-D205537CA88E}"/>
              </a:ext>
            </a:extLst>
          </p:cNvPr>
          <p:cNvSpPr txBox="1"/>
          <p:nvPr/>
        </p:nvSpPr>
        <p:spPr>
          <a:xfrm>
            <a:off x="849162" y="2091685"/>
            <a:ext cx="726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There are two kinds of outputs in this program:</a:t>
            </a:r>
            <a:br>
              <a:rPr lang="en-US" dirty="0">
                <a:latin typeface="Times" pitchFamily="2" charset="0"/>
              </a:rPr>
            </a:br>
            <a:endParaRPr lang="en-US" dirty="0">
              <a:latin typeface="Times" pitchFamily="2" charset="0"/>
            </a:endParaRP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F62F2A3E-0AE5-1789-B1CC-384D2B128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383229"/>
              </p:ext>
            </p:extLst>
          </p:nvPr>
        </p:nvGraphicFramePr>
        <p:xfrm>
          <a:off x="849162" y="2798288"/>
          <a:ext cx="7713876" cy="237744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1253699">
                  <a:extLst>
                    <a:ext uri="{9D8B030D-6E8A-4147-A177-3AD203B41FA5}">
                      <a16:colId xmlns:a16="http://schemas.microsoft.com/office/drawing/2014/main" val="337204651"/>
                    </a:ext>
                  </a:extLst>
                </a:gridCol>
                <a:gridCol w="6460177">
                  <a:extLst>
                    <a:ext uri="{9D8B030D-6E8A-4147-A177-3AD203B41FA5}">
                      <a16:colId xmlns:a16="http://schemas.microsoft.com/office/drawing/2014/main" val="1322879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Log file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" pitchFamily="2" charset="0"/>
                        </a:rPr>
                        <a:t>a list of thermodynamic observables printed every </a:t>
                      </a:r>
                      <a:r>
                        <a:rPr lang="en-US" b="1" i="1" dirty="0" err="1">
                          <a:latin typeface="Times" pitchFamily="2" charset="0"/>
                        </a:rPr>
                        <a:t>log_freq</a:t>
                      </a:r>
                      <a:r>
                        <a:rPr lang="en-US" b="1" i="1" dirty="0">
                          <a:latin typeface="Times" pitchFamily="2" charset="0"/>
                        </a:rPr>
                        <a:t> </a:t>
                      </a:r>
                      <a:r>
                        <a:rPr lang="en-US" b="1" dirty="0">
                          <a:latin typeface="Times" pitchFamily="2" charset="0"/>
                        </a:rPr>
                        <a:t>steps to a single text file. </a:t>
                      </a:r>
                    </a:p>
                    <a:p>
                      <a:r>
                        <a:rPr lang="en-US" dirty="0">
                          <a:latin typeface="Times" pitchFamily="2" charset="0"/>
                        </a:rPr>
                        <a:t>The default is time step, potential energy, kinetic energy, total energy and cell volume.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393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" pitchFamily="2" charset="0"/>
                        </a:rPr>
                        <a:t>Dump files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" pitchFamily="2" charset="0"/>
                        </a:rPr>
                        <a:t>snapshots of atoms which are printed every </a:t>
                      </a:r>
                      <a:r>
                        <a:rPr lang="en-US" b="1" i="1" dirty="0" err="1">
                          <a:latin typeface="Times" pitchFamily="2" charset="0"/>
                        </a:rPr>
                        <a:t>dump_freq</a:t>
                      </a:r>
                      <a:r>
                        <a:rPr lang="en-US" b="1" i="1" dirty="0">
                          <a:latin typeface="Times" pitchFamily="2" charset="0"/>
                        </a:rPr>
                        <a:t> </a:t>
                      </a:r>
                      <a:r>
                        <a:rPr lang="en-US" b="1" dirty="0">
                          <a:latin typeface="Times" pitchFamily="2" charset="0"/>
                        </a:rPr>
                        <a:t>steps to separate </a:t>
                      </a:r>
                      <a:r>
                        <a:rPr lang="en-US" b="1" dirty="0" err="1">
                          <a:latin typeface="Times" pitchFamily="2" charset="0"/>
                        </a:rPr>
                        <a:t>xyz</a:t>
                      </a:r>
                      <a:r>
                        <a:rPr lang="en-US" b="1" dirty="0">
                          <a:latin typeface="Times" pitchFamily="2" charset="0"/>
                        </a:rPr>
                        <a:t> files.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" pitchFamily="2" charset="0"/>
                        </a:rPr>
                        <a:t>These files could be then easily imported to visualization </a:t>
                      </a:r>
                      <a:r>
                        <a:rPr lang="en-US" dirty="0" err="1">
                          <a:latin typeface="Times" pitchFamily="2" charset="0"/>
                        </a:rPr>
                        <a:t>softwares</a:t>
                      </a:r>
                      <a:r>
                        <a:rPr lang="en-US" dirty="0">
                          <a:latin typeface="Times" pitchFamily="2" charset="0"/>
                        </a:rPr>
                        <a:t> like OVITO for analysis.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07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750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4452</TotalTime>
  <Words>778</Words>
  <Application>Microsoft Macintosh PowerPoint</Application>
  <PresentationFormat>On-screen Show (4:3)</PresentationFormat>
  <Paragraphs>108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-apple-system</vt:lpstr>
      <vt:lpstr>CMR10</vt:lpstr>
      <vt:lpstr>Arial</vt:lpstr>
      <vt:lpstr>Calibri</vt:lpstr>
      <vt:lpstr>Calibri Light</vt:lpstr>
      <vt:lpstr>Courier New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水 桂</dc:creator>
  <cp:lastModifiedBy>Yang Luvian</cp:lastModifiedBy>
  <cp:revision>120</cp:revision>
  <dcterms:created xsi:type="dcterms:W3CDTF">2020-10-04T05:45:55Z</dcterms:created>
  <dcterms:modified xsi:type="dcterms:W3CDTF">2022-05-04T02:02:21Z</dcterms:modified>
</cp:coreProperties>
</file>